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C40E4-02C3-43BD-B53C-D23514376D88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7F874-8FD3-47D3-867E-E0C7E62E1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F120D-F52E-4D4A-AE6C-31D3790DDF20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71347-7209-405A-8711-AE670FCC80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377AA-E3CA-4BB4-AE93-9D94AAE576CF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389BA-F37C-4EC8-84C6-003554A9D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9C22B-B9B1-4C39-AC0E-665F4B75C42D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E45A8-2033-4931-80A1-22F8D188D6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EE4BA-61C2-45BD-822B-E37FD879E017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94C02-4A5F-4300-A56B-B15EFCCC0E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2F5E-4A5B-4FE5-B31A-37875F2AE9CD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C237E-F9DB-49A2-BDB9-18A3F71A93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A15BC-7DF0-47A1-9F61-B1E754EDC34B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F21AE-AF77-4606-B4DA-BE8E4250A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06833-A229-4BF2-A1D1-FA24491BA90F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FCB70-9777-4DE2-98A4-15A3A4FEF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91D8-9E0E-4969-9604-06C6DAC0F20C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91862-0C15-4350-A65A-37BA740A8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5A1AB-C1E1-4DBE-B18F-2028A1DA5830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7F1AF-B013-4BA2-BC9A-E7D853D24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39792-F749-436B-9E33-B60CEF1C6C4B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10FA-C2A5-4452-A078-15D101888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614DF1-668A-480D-92A1-1DF1442ECCAB}" type="datetimeFigureOut">
              <a:rPr lang="ru-RU"/>
              <a:pPr>
                <a:defRPr/>
              </a:pPr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D5AD84-35AE-447A-966B-81708242A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gif"/><Relationship Id="rId4" Type="http://schemas.openxmlformats.org/officeDocument/2006/relationships/image" Target="../media/image1.wmf"/><Relationship Id="rId9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slide" Target="slide1.xml"/><Relationship Id="rId7" Type="http://schemas.openxmlformats.org/officeDocument/2006/relationships/image" Target="../media/image8.wmf"/><Relationship Id="rId12" Type="http://schemas.openxmlformats.org/officeDocument/2006/relationships/image" Target="../media/image4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457" name="Group 153"/>
          <p:cNvGraphicFramePr>
            <a:graphicFrameLocks noGrp="1"/>
          </p:cNvGraphicFramePr>
          <p:nvPr/>
        </p:nvGraphicFramePr>
        <p:xfrm>
          <a:off x="539750" y="1125538"/>
          <a:ext cx="8064896" cy="5247432"/>
        </p:xfrm>
        <a:graphic>
          <a:graphicData uri="http://schemas.openxmlformats.org/drawingml/2006/table">
            <a:tbl>
              <a:tblPr/>
              <a:tblGrid>
                <a:gridCol w="28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2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17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Единицы измерения площадей.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hlinkClick r:id="rId2" action="ppaction://hlinksldjump"/>
                        </a:rPr>
                        <a:t>300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hlinkClick r:id="rId3" action="ppaction://hlinksldjump"/>
                        </a:rPr>
                        <a:t>400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hlinkClick r:id="rId4" action="ppaction://hlinksldjump"/>
                        </a:rPr>
                        <a:t>500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8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Площадь и периметр прямоугольников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hlinkClick r:id="rId5" action="ppaction://hlinksldjump"/>
                        </a:rPr>
                        <a:t>300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hlinkClick r:id="rId6" action="ppaction://hlinksldjump"/>
                        </a:rPr>
                        <a:t>400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7" action="ppaction://hlinksldjump"/>
                        </a:rPr>
                        <a:t>500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hlinkClick r:id="rId8" action="ppaction://hlinksldjump"/>
                        </a:rPr>
                        <a:t>500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hlinkClick r:id="rId9" action="ppaction://hlinksldjump"/>
                        </a:rPr>
                        <a:t>400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hlinkClick r:id="rId10" action="ppaction://hlinksldjump"/>
                        </a:rPr>
                        <a:t>500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8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hlinkClick r:id="rId11" action="ppaction://hlinksldjump"/>
                        </a:rPr>
                        <a:t>500</a:t>
                      </a:r>
                      <a:endParaRPr kumimoji="0" lang="ru-RU" altLang="ru-RU" sz="3200" b="1" i="0" u="sng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20" name="Rectangle 15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«СВОЯ ИГРА»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углом вверх 2">
            <a:hlinkClick r:id="rId2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620713"/>
            <a:ext cx="76327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Периметр прямоугольника равен 28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одна из его сторон на 2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больше другой. Найдите площадь этого прямоугольника.</a:t>
            </a:r>
          </a:p>
        </p:txBody>
      </p:sp>
      <p:sp>
        <p:nvSpPr>
          <p:cNvPr id="25603" name="Прямоугольник 4"/>
          <p:cNvSpPr>
            <a:spLocks noChangeArrowheads="1"/>
          </p:cNvSpPr>
          <p:nvPr/>
        </p:nvSpPr>
        <p:spPr bwMode="auto">
          <a:xfrm>
            <a:off x="320675" y="3419475"/>
            <a:ext cx="81375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u="sng">
                <a:latin typeface="Times New Roman" pitchFamily="18" charset="0"/>
                <a:cs typeface="Times New Roman" pitchFamily="18" charset="0"/>
              </a:rPr>
              <a:t>Подсказка: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вспомните задачи на уравнивание: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11188" y="4868863"/>
            <a:ext cx="158432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11188" y="5445125"/>
            <a:ext cx="302418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Дуга 11"/>
          <p:cNvSpPr/>
          <p:nvPr/>
        </p:nvSpPr>
        <p:spPr>
          <a:xfrm rot="7939331">
            <a:off x="1933575" y="3860800"/>
            <a:ext cx="1944688" cy="1989138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607" name="TextBox 15"/>
          <p:cNvSpPr txBox="1">
            <a:spLocks noChangeArrowheads="1"/>
          </p:cNvSpPr>
          <p:nvPr/>
        </p:nvSpPr>
        <p:spPr bwMode="auto">
          <a:xfrm>
            <a:off x="2546350" y="5810250"/>
            <a:ext cx="719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2</a:t>
            </a:r>
            <a:r>
              <a:rPr lang="ru-RU" sz="2400" i="1">
                <a:latin typeface="Calibri" pitchFamily="34" charset="0"/>
              </a:rPr>
              <a:t>см</a:t>
            </a:r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3924300" y="4652963"/>
            <a:ext cx="371475" cy="1079500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9" name="TextBox 17"/>
          <p:cNvSpPr txBox="1">
            <a:spLocks noChangeArrowheads="1"/>
          </p:cNvSpPr>
          <p:nvPr/>
        </p:nvSpPr>
        <p:spPr bwMode="auto">
          <a:xfrm>
            <a:off x="4324350" y="4962525"/>
            <a:ext cx="1327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14см</a:t>
            </a:r>
          </a:p>
        </p:txBody>
      </p:sp>
      <p:sp>
        <p:nvSpPr>
          <p:cNvPr id="25610" name="TextBox 18"/>
          <p:cNvSpPr txBox="1">
            <a:spLocks noChangeArrowheads="1"/>
          </p:cNvSpPr>
          <p:nvPr/>
        </p:nvSpPr>
        <p:spPr bwMode="auto">
          <a:xfrm>
            <a:off x="104775" y="4497388"/>
            <a:ext cx="4318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b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25611" name="TextBox 19"/>
          <p:cNvSpPr txBox="1">
            <a:spLocks noChangeArrowheads="1"/>
          </p:cNvSpPr>
          <p:nvPr/>
        </p:nvSpPr>
        <p:spPr bwMode="auto">
          <a:xfrm>
            <a:off x="179388" y="5199063"/>
            <a:ext cx="43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a</a:t>
            </a:r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углом вверх 2">
            <a:hlinkClick r:id="rId2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404813"/>
            <a:ext cx="7486650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рисунке закрашенная часть квадрата тоже квадрат. Найдите его площадь. Начертите квадрат, площадь которого равна 8кв.ед.</a:t>
            </a:r>
          </a:p>
        </p:txBody>
      </p:sp>
      <p:grpSp>
        <p:nvGrpSpPr>
          <p:cNvPr id="26627" name="Группа 21"/>
          <p:cNvGrpSpPr>
            <a:grpSpLocks/>
          </p:cNvGrpSpPr>
          <p:nvPr/>
        </p:nvGrpSpPr>
        <p:grpSpPr bwMode="auto">
          <a:xfrm>
            <a:off x="3140075" y="2728913"/>
            <a:ext cx="2428875" cy="3016250"/>
            <a:chOff x="3089775" y="2141531"/>
            <a:chExt cx="2427819" cy="3015661"/>
          </a:xfrm>
        </p:grpSpPr>
        <p:sp>
          <p:nvSpPr>
            <p:cNvPr id="5" name="Прямоугольный треугольник 4"/>
            <p:cNvSpPr/>
            <p:nvPr/>
          </p:nvSpPr>
          <p:spPr>
            <a:xfrm flipH="1">
              <a:off x="3089775" y="2852592"/>
              <a:ext cx="1199628" cy="1152300"/>
            </a:xfrm>
            <a:prstGeom prst="rtTriangl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рямоугольный треугольник 5"/>
            <p:cNvSpPr/>
            <p:nvPr/>
          </p:nvSpPr>
          <p:spPr>
            <a:xfrm rot="5400000">
              <a:off x="3069794" y="2853523"/>
              <a:ext cx="1223723" cy="1152024"/>
            </a:xfrm>
            <a:prstGeom prst="rt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ый треугольник 6"/>
            <p:cNvSpPr/>
            <p:nvPr/>
          </p:nvSpPr>
          <p:spPr>
            <a:xfrm>
              <a:off x="4289403" y="2852592"/>
              <a:ext cx="1223431" cy="1152300"/>
            </a:xfrm>
            <a:prstGeom prst="rtTriangl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Прямоугольный треугольник 8"/>
            <p:cNvSpPr/>
            <p:nvPr/>
          </p:nvSpPr>
          <p:spPr>
            <a:xfrm>
              <a:off x="3105643" y="4003304"/>
              <a:ext cx="1225017" cy="1152300"/>
            </a:xfrm>
            <a:prstGeom prst="rt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Прямоугольный треугольник 10"/>
            <p:cNvSpPr/>
            <p:nvPr/>
          </p:nvSpPr>
          <p:spPr>
            <a:xfrm flipH="1" flipV="1">
              <a:off x="3089775" y="4004892"/>
              <a:ext cx="1199628" cy="1152300"/>
            </a:xfrm>
            <a:prstGeom prst="rtTriangl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Прямоугольный треугольник 11"/>
            <p:cNvSpPr/>
            <p:nvPr/>
          </p:nvSpPr>
          <p:spPr>
            <a:xfrm flipV="1">
              <a:off x="4289403" y="4004892"/>
              <a:ext cx="1228191" cy="1152300"/>
            </a:xfrm>
            <a:prstGeom prst="rtTriangl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Прямоугольный треугольник 12"/>
            <p:cNvSpPr/>
            <p:nvPr/>
          </p:nvSpPr>
          <p:spPr>
            <a:xfrm flipH="1" flipV="1">
              <a:off x="4256081" y="2801802"/>
              <a:ext cx="1199628" cy="1152300"/>
            </a:xfrm>
            <a:prstGeom prst="rt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Прямоугольный треугольник 13"/>
            <p:cNvSpPr/>
            <p:nvPr/>
          </p:nvSpPr>
          <p:spPr>
            <a:xfrm flipH="1">
              <a:off x="4289403" y="4003304"/>
              <a:ext cx="1199628" cy="1152300"/>
            </a:xfrm>
            <a:prstGeom prst="rt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6" name="Прямая соединительная линия 15"/>
            <p:cNvCxnSpPr>
              <a:stCxn id="6" idx="2"/>
            </p:cNvCxnSpPr>
            <p:nvPr/>
          </p:nvCxnSpPr>
          <p:spPr>
            <a:xfrm flipV="1">
              <a:off x="3105643" y="2220891"/>
              <a:ext cx="0" cy="5967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13" idx="2"/>
            </p:cNvCxnSpPr>
            <p:nvPr/>
          </p:nvCxnSpPr>
          <p:spPr>
            <a:xfrm flipV="1">
              <a:off x="5455709" y="2220891"/>
              <a:ext cx="0" cy="5809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3105643" y="2519282"/>
              <a:ext cx="235006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39" name="TextBox 20"/>
            <p:cNvSpPr txBox="1">
              <a:spLocks noChangeArrowheads="1"/>
            </p:cNvSpPr>
            <p:nvPr/>
          </p:nvSpPr>
          <p:spPr bwMode="auto">
            <a:xfrm>
              <a:off x="3865544" y="2141531"/>
              <a:ext cx="78176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Calibri" pitchFamily="34" charset="0"/>
                </a:rPr>
                <a:t>2ед.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288" y="333375"/>
            <a:ext cx="7921625" cy="1814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Выразите: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в квадратных сантиметрах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+mn-lt"/>
                <a:cs typeface="+mn-cs"/>
              </a:rPr>
              <a:t> </a:t>
            </a:r>
          </a:p>
        </p:txBody>
      </p:sp>
      <p:graphicFrame>
        <p:nvGraphicFramePr>
          <p:cNvPr id="1076" name="Object 52"/>
          <p:cNvGraphicFramePr>
            <a:graphicFrameLocks noChangeAspect="1"/>
          </p:cNvGraphicFramePr>
          <p:nvPr/>
        </p:nvGraphicFramePr>
        <p:xfrm>
          <a:off x="684213" y="1484313"/>
          <a:ext cx="13112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Формула" r:id="rId3" imgW="355320" imgH="203040" progId="Equation.3">
                  <p:embed/>
                </p:oleObj>
              </mc:Choice>
              <mc:Fallback>
                <p:oleObj name="Формула" r:id="rId3" imgW="355320" imgH="20304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484313"/>
                        <a:ext cx="1311275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7" name="Object 53"/>
          <p:cNvGraphicFramePr>
            <a:graphicFrameLocks noChangeAspect="1"/>
          </p:cNvGraphicFramePr>
          <p:nvPr/>
        </p:nvGraphicFramePr>
        <p:xfrm>
          <a:off x="661988" y="2276475"/>
          <a:ext cx="14986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Формула" r:id="rId5" imgW="406080" imgH="203040" progId="Equation.3">
                  <p:embed/>
                </p:oleObj>
              </mc:Choice>
              <mc:Fallback>
                <p:oleObj name="Формула" r:id="rId5" imgW="406080" imgH="20304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2276475"/>
                        <a:ext cx="149860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8" name="Object 54"/>
          <p:cNvGraphicFramePr>
            <a:graphicFrameLocks noChangeAspect="1"/>
          </p:cNvGraphicFramePr>
          <p:nvPr/>
        </p:nvGraphicFramePr>
        <p:xfrm>
          <a:off x="446088" y="5084763"/>
          <a:ext cx="177958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Формула" r:id="rId7" imgW="482400" imgH="203040" progId="Equation.3">
                  <p:embed/>
                </p:oleObj>
              </mc:Choice>
              <mc:Fallback>
                <p:oleObj name="Формула" r:id="rId7" imgW="482400" imgH="20304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5084763"/>
                        <a:ext cx="1779587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3213100"/>
            <a:ext cx="7272338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   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 в квадратных метрах и квадратных дециметрах</a:t>
            </a:r>
          </a:p>
        </p:txBody>
      </p:sp>
      <p:sp>
        <p:nvSpPr>
          <p:cNvPr id="9" name="Стрелка углом вверх 8">
            <a:hlinkClick r:id="rId9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82" name="Picture 11" descr="Рисунок1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6946900" y="2360613"/>
            <a:ext cx="1641475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углом вверх 2">
            <a:hlinkClick r:id="rId2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288" y="404813"/>
            <a:ext cx="7702550" cy="3813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 прямоугольного участка земли ширина 25</a:t>
            </a:r>
            <a:r>
              <a:rPr lang="ru-RU" sz="36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а длина 60</a:t>
            </a:r>
            <a:r>
              <a:rPr lang="ru-RU" sz="3600" b="1" i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Какова площадь участка? Ответ выразите в сотках.</a:t>
            </a:r>
          </a:p>
          <a:p>
            <a:endParaRPr lang="ru-RU" sz="3600" b="1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u="sng">
                <a:latin typeface="Times New Roman" pitchFamily="18" charset="0"/>
                <a:cs typeface="Times New Roman" pitchFamily="18" charset="0"/>
              </a:rPr>
              <a:t>Указание:</a:t>
            </a:r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информацию о том, что такое сотка найдите в учебнике, стр.184</a:t>
            </a:r>
          </a:p>
        </p:txBody>
      </p:sp>
      <p:pic>
        <p:nvPicPr>
          <p:cNvPr id="16387" name="Picture 11" descr="Рисунок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491038"/>
            <a:ext cx="1223962" cy="199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углом вверх 2">
            <a:hlinkClick r:id="rId3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0825" y="404813"/>
            <a:ext cx="8497888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Пусть клетка изображает участок, площадью 50      . Изобразите прямоугольный участок площадью 9а.</a:t>
            </a:r>
          </a:p>
        </p:txBody>
      </p:sp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132138" y="903288"/>
          <a:ext cx="744537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Формула" r:id="rId4" imgW="215640" imgH="203040" progId="Equation.3">
                  <p:embed/>
                </p:oleObj>
              </mc:Choice>
              <mc:Fallback>
                <p:oleObj name="Формула" r:id="rId4" imgW="21564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903288"/>
                        <a:ext cx="744537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Прямоугольник 5"/>
          <p:cNvSpPr>
            <a:spLocks noChangeArrowheads="1"/>
          </p:cNvSpPr>
          <p:nvPr/>
        </p:nvSpPr>
        <p:spPr bwMode="auto">
          <a:xfrm>
            <a:off x="273050" y="3213100"/>
            <a:ext cx="76295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u="sng">
                <a:latin typeface="Times New Roman" pitchFamily="18" charset="0"/>
                <a:cs typeface="Times New Roman" pitchFamily="18" charset="0"/>
              </a:rPr>
              <a:t>Указание: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информацию о том, что такое </a:t>
            </a:r>
            <a:r>
              <a:rPr lang="ru-RU" sz="4000" b="1" u="sng">
                <a:latin typeface="Times New Roman" pitchFamily="18" charset="0"/>
                <a:cs typeface="Times New Roman" pitchFamily="18" charset="0"/>
              </a:rPr>
              <a:t>ар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найдите в учебнике, стр.184</a:t>
            </a:r>
          </a:p>
        </p:txBody>
      </p:sp>
      <p:pic>
        <p:nvPicPr>
          <p:cNvPr id="2067" name="Picture 4" descr="896fc47642c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4687888"/>
            <a:ext cx="22113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углом вверх 2">
            <a:hlinkClick r:id="rId3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6375" y="434975"/>
            <a:ext cx="8640763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Чему равна площадь прямоугольника со сторонами 1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40 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Выберите верный ответ.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1)            2)              3)                 4)</a:t>
            </a:r>
          </a:p>
        </p:txBody>
      </p:sp>
      <p:graphicFrame>
        <p:nvGraphicFramePr>
          <p:cNvPr id="3128" name="Object 56"/>
          <p:cNvGraphicFramePr>
            <a:graphicFrameLocks noChangeAspect="1"/>
          </p:cNvGraphicFramePr>
          <p:nvPr/>
        </p:nvGraphicFramePr>
        <p:xfrm>
          <a:off x="755650" y="2678113"/>
          <a:ext cx="11207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Формула" r:id="rId4" imgW="368280" imgH="203040" progId="Equation.3">
                  <p:embed/>
                </p:oleObj>
              </mc:Choice>
              <mc:Fallback>
                <p:oleObj name="Формула" r:id="rId4" imgW="368280" imgH="203040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678113"/>
                        <a:ext cx="112077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9" name="Object 57"/>
          <p:cNvGraphicFramePr>
            <a:graphicFrameLocks noChangeAspect="1"/>
          </p:cNvGraphicFramePr>
          <p:nvPr/>
        </p:nvGraphicFramePr>
        <p:xfrm>
          <a:off x="2484438" y="2678113"/>
          <a:ext cx="15065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Формула" r:id="rId6" imgW="495000" imgH="203040" progId="Equation.3">
                  <p:embed/>
                </p:oleObj>
              </mc:Choice>
              <mc:Fallback>
                <p:oleObj name="Формула" r:id="rId6" imgW="495000" imgH="203040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678113"/>
                        <a:ext cx="1506537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0" name="Object 58"/>
          <p:cNvGraphicFramePr>
            <a:graphicFrameLocks noChangeAspect="1"/>
          </p:cNvGraphicFramePr>
          <p:nvPr/>
        </p:nvGraphicFramePr>
        <p:xfrm>
          <a:off x="4427538" y="2668588"/>
          <a:ext cx="15065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Формула" r:id="rId8" imgW="495000" imgH="203040" progId="Equation.3">
                  <p:embed/>
                </p:oleObj>
              </mc:Choice>
              <mc:Fallback>
                <p:oleObj name="Формула" r:id="rId8" imgW="495000" imgH="203040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2668588"/>
                        <a:ext cx="1506537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31" name="Object 59"/>
          <p:cNvGraphicFramePr>
            <a:graphicFrameLocks noChangeAspect="1"/>
          </p:cNvGraphicFramePr>
          <p:nvPr/>
        </p:nvGraphicFramePr>
        <p:xfrm>
          <a:off x="6869113" y="2678113"/>
          <a:ext cx="173831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Формула" r:id="rId10" imgW="571320" imgH="203040" progId="Equation.3">
                  <p:embed/>
                </p:oleObj>
              </mc:Choice>
              <mc:Fallback>
                <p:oleObj name="Формула" r:id="rId10" imgW="571320" imgH="203040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2678113"/>
                        <a:ext cx="1738312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34" name="Picture 11" descr="Рисунок1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6375" y="3789363"/>
            <a:ext cx="1871663" cy="283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углом вверх 2">
            <a:hlinkClick r:id="rId2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476250"/>
            <a:ext cx="84963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Найдите площадь прямоугольника, если одна из его сторон равна 25 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про другую известно, что она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 на 7 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меньше;   б) в 2 раза больше.</a:t>
            </a:r>
          </a:p>
        </p:txBody>
      </p:sp>
      <p:pic>
        <p:nvPicPr>
          <p:cNvPr id="21507" name="Picture 11" descr="Рисунок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375" y="3590925"/>
            <a:ext cx="1871663" cy="28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углом вверх 2">
            <a:hlinkClick r:id="rId2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49238" y="404813"/>
            <a:ext cx="8208962" cy="25542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Размеры одного прямоугольного садового участка 22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30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другого - 32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20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Какой из них больше?</a:t>
            </a:r>
          </a:p>
        </p:txBody>
      </p:sp>
      <p:pic>
        <p:nvPicPr>
          <p:cNvPr id="22531" name="Picture 11" descr="Рисунок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451225"/>
            <a:ext cx="1871662" cy="28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углом вверх 2">
            <a:hlinkClick r:id="rId2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476250"/>
            <a:ext cx="7993063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Поле имеет форму прямоугольника со сторонами 500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380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Какова площадь поля? Ответ выразите в гектарах (га).</a:t>
            </a:r>
          </a:p>
        </p:txBody>
      </p:sp>
      <p:sp>
        <p:nvSpPr>
          <p:cNvPr id="23555" name="Прямоугольник 4"/>
          <p:cNvSpPr>
            <a:spLocks noChangeArrowheads="1"/>
          </p:cNvSpPr>
          <p:nvPr/>
        </p:nvSpPr>
        <p:spPr bwMode="auto">
          <a:xfrm>
            <a:off x="347663" y="3162300"/>
            <a:ext cx="79184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u="sng">
                <a:latin typeface="Times New Roman" pitchFamily="18" charset="0"/>
                <a:cs typeface="Times New Roman" pitchFamily="18" charset="0"/>
              </a:rPr>
              <a:t>Указание: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информацию о том, что такое 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гектар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найдите в учебнике, стр.184</a:t>
            </a:r>
          </a:p>
        </p:txBody>
      </p:sp>
      <p:pic>
        <p:nvPicPr>
          <p:cNvPr id="23556" name="Picture 4" descr="896fc47642c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08500"/>
            <a:ext cx="22113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углом вверх 2">
            <a:hlinkClick r:id="rId2" action="ppaction://hlinksldjump"/>
          </p:cNvPr>
          <p:cNvSpPr/>
          <p:nvPr/>
        </p:nvSpPr>
        <p:spPr>
          <a:xfrm>
            <a:off x="7737475" y="5732463"/>
            <a:ext cx="720725" cy="720725"/>
          </a:xfrm>
          <a:prstGeom prst="bentUpArrow">
            <a:avLst>
              <a:gd name="adj1" fmla="val 39939"/>
              <a:gd name="adj2" fmla="val 25000"/>
              <a:gd name="adj3" fmla="val 380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476250"/>
            <a:ext cx="7920038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Периметр прямоугольника равен 30см, одна из его сторон в 4 раза больше другой. Найдите площадь этого прямоугольника.</a:t>
            </a:r>
          </a:p>
        </p:txBody>
      </p:sp>
      <p:sp>
        <p:nvSpPr>
          <p:cNvPr id="24579" name="Прямоугольник 4"/>
          <p:cNvSpPr>
            <a:spLocks noChangeArrowheads="1"/>
          </p:cNvSpPr>
          <p:nvPr/>
        </p:nvSpPr>
        <p:spPr bwMode="auto">
          <a:xfrm>
            <a:off x="176213" y="3730625"/>
            <a:ext cx="79216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 u="sng">
                <a:latin typeface="Times New Roman" pitchFamily="18" charset="0"/>
                <a:cs typeface="Times New Roman" pitchFamily="18" charset="0"/>
              </a:rPr>
              <a:t>Подсказка: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вспомните задачи на части: пусть меньшая сторона -1часть, тогда большая сторона-4части.</a:t>
            </a:r>
          </a:p>
        </p:txBody>
      </p:sp>
      <p:pic>
        <p:nvPicPr>
          <p:cNvPr id="24580" name="Picture 11" descr="Рисунок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469188" y="1547813"/>
            <a:ext cx="1452562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321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Times New Roman</vt:lpstr>
      <vt:lpstr>Тема Office</vt:lpstr>
      <vt:lpstr>Формула</vt:lpstr>
      <vt:lpstr>«СВОЯ ИГРА»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«СВОЯ ИГРА»</dc:title>
  <dc:creator>8-БИТ</dc:creator>
  <cp:lastModifiedBy>Татьяна Найда</cp:lastModifiedBy>
  <cp:revision>18</cp:revision>
  <dcterms:created xsi:type="dcterms:W3CDTF">2014-01-16T18:11:17Z</dcterms:created>
  <dcterms:modified xsi:type="dcterms:W3CDTF">2022-03-21T05:13:19Z</dcterms:modified>
</cp:coreProperties>
</file>